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</p:sldIdLst>
  <p:sldSz cx="7559675" cy="104394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DD0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19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3E1D-72C3-46B7-AFD0-A0C870A0793D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20CB-FEF1-4CBD-807F-2C44E35848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241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3E1D-72C3-46B7-AFD0-A0C870A0793D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20CB-FEF1-4CBD-807F-2C44E35848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411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5"/>
            <a:ext cx="1630055" cy="884690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30" y="555805"/>
            <a:ext cx="4795669" cy="884690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3E1D-72C3-46B7-AFD0-A0C870A0793D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20CB-FEF1-4CBD-807F-2C44E35848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832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3E1D-72C3-46B7-AFD0-A0C870A0793D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20CB-FEF1-4CBD-807F-2C44E35848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457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3E1D-72C3-46B7-AFD0-A0C870A0793D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20CB-FEF1-4CBD-807F-2C44E35848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454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3E1D-72C3-46B7-AFD0-A0C870A0793D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20CB-FEF1-4CBD-807F-2C44E35848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2231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5"/>
            <a:ext cx="6520220" cy="201780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8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8" y="3813281"/>
            <a:ext cx="3213847" cy="560876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3E1D-72C3-46B7-AFD0-A0C870A0793D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20CB-FEF1-4CBD-807F-2C44E35848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9458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3E1D-72C3-46B7-AFD0-A0C870A0793D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20CB-FEF1-4CBD-807F-2C44E35848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36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3E1D-72C3-46B7-AFD0-A0C870A0793D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20CB-FEF1-4CBD-807F-2C44E35848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148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9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3E1D-72C3-46B7-AFD0-A0C870A0793D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20CB-FEF1-4CBD-807F-2C44E35848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89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9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3E1D-72C3-46B7-AFD0-A0C870A0793D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20CB-FEF1-4CBD-807F-2C44E35848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1502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5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30" y="9675784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03E1D-72C3-46B7-AFD0-A0C870A0793D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4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4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A20CB-FEF1-4CBD-807F-2C44E35848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903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円/楕円 2"/>
          <p:cNvSpPr/>
          <p:nvPr/>
        </p:nvSpPr>
        <p:spPr>
          <a:xfrm rot="20404978">
            <a:off x="138485" y="1463289"/>
            <a:ext cx="4471702" cy="306911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453" b="88846" l="35628" r="64563">
                        <a14:foregroundMark x1="48438" y1="40599" x2="48438" y2="40599"/>
                        <a14:foregroundMark x1="50159" y1="34162" x2="50924" y2="33779"/>
                        <a14:foregroundMark x1="51307" y1="24283" x2="51307" y2="24283"/>
                        <a14:foregroundMark x1="49203" y1="51944" x2="50351" y2="52518"/>
                        <a14:foregroundMark x1="46590" y1="73359" x2="46590" y2="73359"/>
                        <a14:foregroundMark x1="47355" y1="81836" x2="47355" y2="81836"/>
                        <a14:foregroundMark x1="45443" y1="68005" x2="45443" y2="68005"/>
                        <a14:foregroundMark x1="42575" y1="53856" x2="42575" y2="53856"/>
                        <a14:foregroundMark x1="39962" y1="50797" x2="39962" y2="50797"/>
                        <a14:backgroundMark x1="61504" y1="86233" x2="61504" y2="862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000" t="5798" r="31456" b="8245"/>
          <a:stretch/>
        </p:blipFill>
        <p:spPr>
          <a:xfrm rot="799168">
            <a:off x="4994257" y="1350285"/>
            <a:ext cx="2384271" cy="5608075"/>
          </a:xfrm>
          <a:prstGeom prst="rect">
            <a:avLst/>
          </a:prstGeom>
          <a:effectLst>
            <a:outerShdw blurRad="901700" dist="38100" dir="13500000" algn="br" rotWithShape="0">
              <a:srgbClr val="FFFF00">
                <a:alpha val="83000"/>
              </a:srgbClr>
            </a:outerShdw>
          </a:effectLst>
        </p:spPr>
      </p:pic>
      <p:sp>
        <p:nvSpPr>
          <p:cNvPr id="8" name="テキスト ボックス 7"/>
          <p:cNvSpPr txBox="1"/>
          <p:nvPr/>
        </p:nvSpPr>
        <p:spPr>
          <a:xfrm>
            <a:off x="1543285" y="983979"/>
            <a:ext cx="58302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b="1" dirty="0">
                <a:solidFill>
                  <a:srgbClr val="FFC000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紀の川</a:t>
            </a:r>
            <a:r>
              <a:rPr lang="ja-JP" altLang="en-US" sz="4400" b="1" dirty="0" err="1">
                <a:solidFill>
                  <a:srgbClr val="FFC000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はっ</a:t>
            </a:r>
            <a:r>
              <a:rPr lang="ja-JP" altLang="en-US" sz="4400" b="1" dirty="0">
                <a:solidFill>
                  <a:srgbClr val="FFC000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さくエール</a:t>
            </a:r>
            <a:endParaRPr lang="en-US" altLang="ja-JP" sz="4400" b="1" dirty="0">
              <a:solidFill>
                <a:srgbClr val="FFC000"/>
              </a:solidFill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76725" y="4061049"/>
            <a:ext cx="4191408" cy="120032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01600" dir="18480000">
                    <a:schemeClr val="tx1"/>
                  </a:innerShdw>
                  <a:reflection stA="45000" endPos="2000" dist="50800" dir="5400000" sy="-100000" algn="bl" rotWithShape="0"/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内 容 量  ：３３０ｍ</a:t>
            </a:r>
            <a:r>
              <a:rPr lang="en-US" altLang="ja-JP" sz="2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01600" dir="18480000">
                    <a:schemeClr val="tx1"/>
                  </a:innerShdw>
                  <a:reflection stA="45000" endPos="2000" dist="50800" dir="5400000" sy="-100000" algn="bl" rotWithShape="0"/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ℓ</a:t>
            </a:r>
            <a:r>
              <a:rPr lang="ja-JP" altLang="en-US" sz="2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01600" dir="18480000">
                    <a:schemeClr val="tx1"/>
                  </a:innerShdw>
                  <a:reflection stA="45000" endPos="2000" dist="50800" dir="5400000" sy="-100000" algn="bl" rotWithShape="0"/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／</a:t>
            </a:r>
            <a:r>
              <a:rPr lang="ja-JP" alt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01600" dir="18480000">
                    <a:schemeClr val="tx1"/>
                  </a:innerShdw>
                  <a:reflection stA="45000" endPos="2000" dist="50800" dir="5400000" sy="-100000" algn="bl" rotWithShape="0"/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本</a:t>
            </a:r>
            <a:endParaRPr lang="en-US" altLang="ja-JP" sz="240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>
                <a:innerShdw blurRad="101600" dir="18480000">
                  <a:schemeClr val="tx1"/>
                </a:innerShdw>
                <a:reflection stA="45000" endPos="2000" dist="50800" dir="5400000" sy="-100000" algn="bl" rotWithShape="0"/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01600" dir="18480000">
                    <a:schemeClr val="tx1"/>
                  </a:innerShdw>
                  <a:reflection stA="45000" endPos="2000" dist="50800" dir="5400000" sy="-100000" algn="bl" rotWithShape="0"/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販売</a:t>
            </a:r>
            <a:r>
              <a:rPr lang="ja-JP" altLang="en-US" sz="2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01600" dir="18480000">
                    <a:schemeClr val="tx1"/>
                  </a:innerShdw>
                  <a:reflection stA="45000" endPos="2000" dist="50800" dir="5400000" sy="-100000" algn="bl" rotWithShape="0"/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価格：５５０円税込</a:t>
            </a:r>
            <a:r>
              <a:rPr lang="ja-JP" alt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01600" dir="18480000">
                    <a:schemeClr val="tx1"/>
                  </a:innerShdw>
                  <a:reflection stA="45000" endPos="2000" dist="50800" dir="5400000" sy="-100000" algn="bl" rotWithShape="0"/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）／本</a:t>
            </a:r>
            <a:endParaRPr lang="en-US" altLang="ja-JP" sz="240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>
                <a:innerShdw blurRad="101600" dir="18480000">
                  <a:schemeClr val="tx1"/>
                </a:innerShdw>
                <a:reflection stA="45000" endPos="2000" dist="50800" dir="5400000" sy="-100000" algn="bl" rotWithShape="0"/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en-US" altLang="ja-JP" sz="2400" u="sng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01600" dir="18480000">
                    <a:schemeClr val="tx1"/>
                  </a:innerShdw>
                  <a:reflection stA="45000" endPos="2000" dist="50800" dir="5400000" sy="-100000" algn="bl" rotWithShape="0"/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※</a:t>
            </a:r>
            <a:r>
              <a:rPr lang="ja-JP" altLang="en-US" sz="2400" u="sng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01600" dir="18480000">
                    <a:schemeClr val="tx1"/>
                  </a:innerShdw>
                  <a:reflection stA="45000" endPos="2000" dist="50800" dir="5400000" sy="-100000" algn="bl" rotWithShape="0"/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賞味期限</a:t>
            </a:r>
            <a:r>
              <a:rPr lang="en-US" altLang="ja-JP" sz="2400" u="sng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01600" dir="18480000">
                    <a:schemeClr val="tx1"/>
                  </a:innerShdw>
                  <a:reflection stA="45000" endPos="2000" dist="50800" dir="5400000" sy="-100000" algn="bl" rotWithShape="0"/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6</a:t>
            </a:r>
            <a:r>
              <a:rPr lang="ja-JP" altLang="en-US" sz="2400" u="sng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01600" dir="18480000">
                    <a:schemeClr val="tx1"/>
                  </a:innerShdw>
                  <a:reflection stA="45000" endPos="2000" dist="50800" dir="5400000" sy="-100000" algn="bl" rotWithShape="0"/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か月（要冷蔵</a:t>
            </a:r>
            <a:r>
              <a:rPr lang="ja-JP" altLang="en-US" sz="2400" u="sng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01600" dir="18480000">
                    <a:schemeClr val="bg1"/>
                  </a:inn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）</a:t>
            </a:r>
            <a:endParaRPr lang="en-US" altLang="ja-JP" sz="2400" u="sng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>
                <a:innerShdw blurRad="101600" dir="18480000">
                  <a:schemeClr val="bg1"/>
                </a:inn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68857" y="320430"/>
            <a:ext cx="41960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 道の駅青洲の里 ～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615" y="-119549"/>
            <a:ext cx="1614900" cy="2283707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194553" y="7393430"/>
            <a:ext cx="1790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 smtClean="0"/>
              <a:t>◆　申込書　◆</a:t>
            </a:r>
            <a:endParaRPr kumimoji="1" lang="ja-JP" altLang="en-US" b="1" u="sng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62698" y="7360477"/>
            <a:ext cx="521087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事務所名（課）：</a:t>
            </a:r>
            <a:r>
              <a:rPr kumimoji="1" lang="ja-JP" altLang="en-US" sz="1400" b="1" dirty="0"/>
              <a:t>　　　　　　　</a:t>
            </a:r>
            <a:r>
              <a:rPr kumimoji="1" lang="ja-JP" altLang="en-US" sz="1400" b="1" dirty="0" smtClean="0"/>
              <a:t>　　</a:t>
            </a:r>
            <a:r>
              <a:rPr kumimoji="1" lang="ja-JP" altLang="en-US" sz="1400" b="1" dirty="0"/>
              <a:t>　</a:t>
            </a:r>
            <a:r>
              <a:rPr kumimoji="1" lang="ja-JP" altLang="en-US" sz="1400" b="1" dirty="0" smtClean="0"/>
              <a:t>☎：</a:t>
            </a:r>
            <a:r>
              <a:rPr kumimoji="1" lang="ja-JP" altLang="en-US" sz="1400" b="1" dirty="0"/>
              <a:t>　</a:t>
            </a:r>
            <a:r>
              <a:rPr kumimoji="1" lang="ja-JP" altLang="en-US" sz="1400" b="1" dirty="0" smtClean="0"/>
              <a:t>　　</a:t>
            </a:r>
            <a:r>
              <a:rPr kumimoji="1" lang="ja-JP" altLang="en-US" sz="1400" b="1" dirty="0"/>
              <a:t>　　　　</a:t>
            </a:r>
            <a:r>
              <a:rPr kumimoji="1" lang="ja-JP" altLang="en-US" sz="1400" b="1" dirty="0" smtClean="0"/>
              <a:t>　　　担当名：</a:t>
            </a:r>
            <a:r>
              <a:rPr kumimoji="1" lang="ja-JP" altLang="en-US" sz="1400" dirty="0"/>
              <a:t>　</a:t>
            </a:r>
            <a:r>
              <a:rPr kumimoji="1" lang="ja-JP" altLang="en-US" u="sng" dirty="0"/>
              <a:t>　　　</a:t>
            </a:r>
            <a:r>
              <a:rPr kumimoji="1" lang="ja-JP" altLang="en-US" dirty="0"/>
              <a:t>　　　　　　　　　　　　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4197" y="5498058"/>
            <a:ext cx="4373936" cy="1015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 smtClean="0">
                <a:ln w="6350">
                  <a:noFill/>
                </a:ln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ご注文は電話またはＦＡＸで！！</a:t>
            </a:r>
            <a:endParaRPr kumimoji="1" lang="en-US" altLang="ja-JP" sz="2000" b="1" dirty="0" smtClean="0">
              <a:ln w="6350">
                <a:noFill/>
              </a:ln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2000" b="1" dirty="0" smtClean="0">
                <a:ln w="6350">
                  <a:noFill/>
                </a:ln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☎　：０７３６－７５－６００８</a:t>
            </a:r>
            <a:endParaRPr kumimoji="1" lang="en-US" altLang="ja-JP" sz="2000" b="1" dirty="0" smtClean="0">
              <a:ln w="6350">
                <a:noFill/>
              </a:ln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2000" b="1" dirty="0" smtClean="0">
                <a:ln w="6350">
                  <a:noFill/>
                </a:ln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ｆａｘ：</a:t>
            </a:r>
            <a:r>
              <a:rPr kumimoji="1" lang="ja-JP" altLang="en-US" sz="2000" b="1" dirty="0">
                <a:ln w="6350">
                  <a:noFill/>
                </a:ln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０７３６－７５－９３３４</a:t>
            </a:r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863129"/>
              </p:ext>
            </p:extLst>
          </p:nvPr>
        </p:nvGraphicFramePr>
        <p:xfrm>
          <a:off x="194553" y="7880950"/>
          <a:ext cx="7179016" cy="222739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52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2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54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278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43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お客様氏名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本数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金額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備　考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31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31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31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31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31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318">
                <a:tc>
                  <a:txBody>
                    <a:bodyPr/>
                    <a:lstStyle/>
                    <a:p>
                      <a:r>
                        <a:rPr kumimoji="1" lang="ja-JP" altLang="en-US" b="1" dirty="0" smtClean="0"/>
                        <a:t>合計金額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7" name="図 1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88" t="9279" r="9879" b="64840"/>
          <a:stretch/>
        </p:blipFill>
        <p:spPr>
          <a:xfrm>
            <a:off x="5441643" y="189709"/>
            <a:ext cx="1931926" cy="846216"/>
          </a:xfrm>
          <a:prstGeom prst="roundRect">
            <a:avLst/>
          </a:prstGeom>
        </p:spPr>
      </p:pic>
      <p:sp>
        <p:nvSpPr>
          <p:cNvPr id="19" name="テキスト ボックス 18"/>
          <p:cNvSpPr txBox="1"/>
          <p:nvPr/>
        </p:nvSpPr>
        <p:spPr>
          <a:xfrm>
            <a:off x="223169" y="6695913"/>
            <a:ext cx="60379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お届け</a:t>
            </a:r>
            <a:r>
              <a:rPr kumimoji="1" lang="ja-JP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は３月</a:t>
            </a:r>
            <a:r>
              <a:rPr kumimoji="1" lang="ja-JP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９</a:t>
            </a:r>
            <a:r>
              <a:rPr kumimoji="1" lang="ja-JP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日（月）以降</a:t>
            </a:r>
            <a:r>
              <a:rPr kumimoji="1" lang="ja-JP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になりますので、</a:t>
            </a:r>
            <a:r>
              <a:rPr kumimoji="1" lang="ja-JP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ご了承願います。</a:t>
            </a:r>
            <a:endParaRPr kumimoji="1" lang="en-US" altLang="ja-JP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kumimoji="1" lang="ja-JP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６本単位でお申し込みの方に段ボールの箱をご用意します。</a:t>
            </a:r>
            <a:endParaRPr kumimoji="1" lang="en-US" altLang="ja-JP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kumimoji="1" lang="ja-JP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72794" y="2339740"/>
            <a:ext cx="62225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「この苦味、クセになる。今しか出</a:t>
            </a:r>
            <a:r>
              <a:rPr lang="ja-JP" altLang="en-US" b="1" dirty="0" smtClean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逢えない</a:t>
            </a:r>
            <a:endParaRPr lang="en-US" altLang="ja-JP" b="1" dirty="0" smtClean="0">
              <a:solidFill>
                <a:srgbClr val="00B0F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en-US" altLang="ja-JP" b="1" dirty="0" smtClean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『</a:t>
            </a:r>
            <a:r>
              <a:rPr lang="ja-JP" altLang="en-US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紀の川</a:t>
            </a:r>
            <a:r>
              <a:rPr lang="ja-JP" altLang="en-US" b="1" dirty="0" err="1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はっ</a:t>
            </a:r>
            <a:r>
              <a:rPr lang="ja-JP" altLang="en-US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さくエール</a:t>
            </a:r>
            <a:r>
              <a:rPr lang="en-US" altLang="ja-JP" b="1" dirty="0" smtClean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』</a:t>
            </a:r>
          </a:p>
          <a:p>
            <a:r>
              <a:rPr lang="ja-JP" altLang="en-US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「</a:t>
            </a:r>
            <a:r>
              <a:rPr lang="ja-JP" altLang="en-US" b="1" dirty="0" smtClean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解禁</a:t>
            </a:r>
            <a:r>
              <a:rPr lang="ja-JP" altLang="en-US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。」 </a:t>
            </a:r>
            <a:r>
              <a:rPr lang="en-US" altLang="ja-JP" b="1" dirty="0" smtClean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― </a:t>
            </a:r>
            <a:r>
              <a:rPr lang="ja-JP" altLang="en-US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収穫量日本一のプライド</a:t>
            </a:r>
            <a:r>
              <a:rPr lang="ja-JP" altLang="en-US" b="1" dirty="0" smtClean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を</a:t>
            </a:r>
            <a:endParaRPr lang="en-US" altLang="ja-JP" b="1" dirty="0" smtClean="0">
              <a:solidFill>
                <a:srgbClr val="00B0F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b="1" dirty="0" smtClean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黄金色</a:t>
            </a:r>
            <a:r>
              <a:rPr lang="ja-JP" altLang="en-US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のグラスに込めました。</a:t>
            </a:r>
          </a:p>
        </p:txBody>
      </p:sp>
    </p:spTree>
    <p:extLst>
      <p:ext uri="{BB962C8B-B14F-4D97-AF65-F5344CB8AC3E}">
        <p14:creationId xmlns:p14="http://schemas.microsoft.com/office/powerpoint/2010/main" val="75593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612</TotalTime>
  <Words>131</Words>
  <Application>Microsoft Office PowerPoint</Application>
  <PresentationFormat>ユーザー設定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UDP明朝 Medium</vt:lpstr>
      <vt:lpstr>HGP創英角ﾎﾟｯﾌﾟ体</vt:lpstr>
      <vt:lpstr>ＭＳ Ｐゴシック</vt:lpstr>
      <vt:lpstr>UD デジタル 教科書体 NK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763</dc:creator>
  <cp:lastModifiedBy>Seisyu0</cp:lastModifiedBy>
  <cp:revision>74</cp:revision>
  <cp:lastPrinted>2026-01-31T05:50:56Z</cp:lastPrinted>
  <dcterms:created xsi:type="dcterms:W3CDTF">2021-06-11T05:50:08Z</dcterms:created>
  <dcterms:modified xsi:type="dcterms:W3CDTF">2026-01-31T08:56:35Z</dcterms:modified>
</cp:coreProperties>
</file>